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handoutMasterIdLst>
    <p:handoutMasterId r:id="rId15"/>
  </p:handoutMasterIdLst>
  <p:sldIdLst>
    <p:sldId id="591" r:id="rId3"/>
    <p:sldId id="619" r:id="rId5"/>
    <p:sldId id="514" r:id="rId6"/>
    <p:sldId id="425" r:id="rId7"/>
    <p:sldId id="592" r:id="rId8"/>
    <p:sldId id="593" r:id="rId9"/>
    <p:sldId id="594" r:id="rId10"/>
    <p:sldId id="596" r:id="rId11"/>
    <p:sldId id="597" r:id="rId12"/>
    <p:sldId id="598" r:id="rId13"/>
    <p:sldId id="620" r:id="rId14"/>
  </p:sldIdLst>
  <p:sldSz cx="12192000" cy="6858000"/>
  <p:notesSz cx="9925050" cy="6797675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曹将" initials="曹将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99"/>
    <a:srgbClr val="CC99FF"/>
    <a:srgbClr val="A38ACB"/>
    <a:srgbClr val="0066FF"/>
    <a:srgbClr val="543795"/>
    <a:srgbClr val="9FBFE5"/>
    <a:srgbClr val="F6AD8E"/>
    <a:srgbClr val="70AD47"/>
    <a:srgbClr val="98BCE4"/>
    <a:srgbClr val="FFD8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8" autoAdjust="0"/>
    <p:restoredTop sz="84514" autoAdjust="0"/>
  </p:normalViewPr>
  <p:slideViewPr>
    <p:cSldViewPr snapToGrid="0" showGuides="1">
      <p:cViewPr varScale="1">
        <p:scale>
          <a:sx n="94" d="100"/>
          <a:sy n="94" d="100"/>
        </p:scale>
        <p:origin x="1092" y="96"/>
      </p:cViewPr>
      <p:guideLst>
        <p:guide orient="horz" pos="238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1937" cy="3403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620796" y="0"/>
            <a:ext cx="4301937" cy="3403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62300-1FE7-4FAC-83B0-D7A4CADAEAA1}" type="datetimeFigureOut">
              <a:rPr lang="en-US" smtClean="0"/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457357"/>
            <a:ext cx="4301937" cy="3403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620796" y="6457357"/>
            <a:ext cx="4301937" cy="3403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64D52A-61AB-4812-969F-BE0056F03EC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0855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621899" y="0"/>
            <a:ext cx="4300855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990F5-43F9-40AD-9E69-A5743A2531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22588" y="849313"/>
            <a:ext cx="4079875" cy="2295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92506" y="3271382"/>
            <a:ext cx="7940040" cy="267658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6456613"/>
            <a:ext cx="4300855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621899" y="6456613"/>
            <a:ext cx="4300855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Partial-Order</a:t>
            </a:r>
            <a:r>
              <a:rPr lang="en-US" altLang="zh-CN" baseline="0" dirty="0" smtClean="0"/>
              <a:t> Restrictions (or short, PoR) Consistency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FDD1-5445-47D8-99AF-E17C10F84B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latin typeface="Gill Sans MT" panose="020B0502020104020203" pitchFamily="34" charset="0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>
                <a:latin typeface="Gill Sans MT" panose="020B05020201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88797"/>
            <a:ext cx="10515600" cy="688515"/>
          </a:xfrm>
        </p:spPr>
        <p:txBody>
          <a:bodyPr/>
          <a:lstStyle>
            <a:lvl1pPr>
              <a:defRPr baseline="0">
                <a:latin typeface="Gill Sans MT" panose="020B0502020104020203" pitchFamily="34" charset="0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13837"/>
            <a:ext cx="10515600" cy="4963126"/>
          </a:xfrm>
        </p:spPr>
        <p:txBody>
          <a:bodyPr/>
          <a:lstStyle>
            <a:lvl1pPr>
              <a:defRPr baseline="0">
                <a:latin typeface="Gill Sans MT" panose="020B0502020104020203" pitchFamily="34" charset="0"/>
              </a:defRPr>
            </a:lvl1pPr>
            <a:lvl2pPr>
              <a:defRPr baseline="0">
                <a:latin typeface="Gill Sans MT" panose="020B0502020104020203" pitchFamily="34" charset="0"/>
              </a:defRPr>
            </a:lvl2pPr>
            <a:lvl3pPr>
              <a:defRPr baseline="0">
                <a:latin typeface="Gill Sans MT" panose="020B0502020104020203" pitchFamily="34" charset="0"/>
              </a:defRPr>
            </a:lvl3pPr>
            <a:lvl4pPr>
              <a:defRPr baseline="0">
                <a:latin typeface="Gill Sans MT" panose="020B0502020104020203" pitchFamily="34" charset="0"/>
              </a:defRPr>
            </a:lvl4pPr>
            <a:lvl5pPr>
              <a:defRPr baseline="0">
                <a:latin typeface="Gill Sans MT" panose="020B0502020104020203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233" y="568185"/>
            <a:ext cx="3148460" cy="547123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flipV="1">
            <a:off x="838200" y="1064806"/>
            <a:ext cx="81534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543795"/>
              </a:gs>
            </a:gsLst>
            <a:lin ang="6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日期占位符 3"/>
          <p:cNvSpPr txBox="1"/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BA8DAD5-080E-4F4B-BDCA-510E78FA5A31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sp>
        <p:nvSpPr>
          <p:cNvPr id="6" name="日期占位符 3"/>
          <p:cNvSpPr txBox="1"/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BA8DAD5-080E-4F4B-BDCA-510E78FA5A31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800"/>
          </a:xfrm>
        </p:spPr>
        <p:txBody>
          <a:bodyPr/>
          <a:lstStyle>
            <a:lvl1pPr>
              <a:defRPr>
                <a:latin typeface="Gill Sans MT" panose="020B0502020104020203" pitchFamily="34" charset="0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216152"/>
            <a:ext cx="5181600" cy="4965192"/>
          </a:xfrm>
        </p:spPr>
        <p:txBody>
          <a:bodyPr/>
          <a:lstStyle>
            <a:lvl1pPr>
              <a:defRPr baseline="0">
                <a:latin typeface="Gill Sans MT" panose="020B0502020104020203" pitchFamily="34" charset="0"/>
              </a:defRPr>
            </a:lvl1pPr>
            <a:lvl2pPr>
              <a:defRPr baseline="0">
                <a:latin typeface="Gill Sans MT" panose="020B0502020104020203" pitchFamily="34" charset="0"/>
              </a:defRPr>
            </a:lvl2pPr>
            <a:lvl3pPr>
              <a:defRPr baseline="0">
                <a:latin typeface="Gill Sans MT" panose="020B0502020104020203" pitchFamily="34" charset="0"/>
              </a:defRPr>
            </a:lvl3pPr>
            <a:lvl4pPr>
              <a:defRPr baseline="0">
                <a:latin typeface="Gill Sans MT" panose="020B0502020104020203" pitchFamily="34" charset="0"/>
              </a:defRPr>
            </a:lvl4pPr>
            <a:lvl5pPr>
              <a:defRPr baseline="0">
                <a:latin typeface="Gill Sans MT" panose="020B0502020104020203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216152"/>
            <a:ext cx="5181600" cy="4965192"/>
          </a:xfrm>
        </p:spPr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  <a:lvl2pPr>
              <a:defRPr>
                <a:latin typeface="Gill Sans MT" panose="020B0502020104020203" pitchFamily="34" charset="0"/>
              </a:defRPr>
            </a:lvl2pPr>
            <a:lvl3pPr>
              <a:defRPr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233" y="568185"/>
            <a:ext cx="3148460" cy="54712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 flipV="1">
            <a:off x="838200" y="1064806"/>
            <a:ext cx="81534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543795"/>
              </a:gs>
            </a:gsLst>
            <a:lin ang="6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日期占位符 3"/>
          <p:cNvSpPr txBox="1"/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BA8DAD5-080E-4F4B-BDCA-510E78FA5A31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685800"/>
          </a:xfr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21615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145691"/>
            <a:ext cx="5157787" cy="40439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216152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145691"/>
            <a:ext cx="5183188" cy="40439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233" y="568185"/>
            <a:ext cx="3148460" cy="54712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 flipV="1">
            <a:off x="838200" y="1064806"/>
            <a:ext cx="8153400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543795"/>
              </a:gs>
            </a:gsLst>
            <a:lin ang="6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日期占位符 3"/>
          <p:cNvSpPr txBox="1"/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BA8DAD5-080E-4F4B-BDCA-510E78FA5A31}" type="slidenum">
              <a:rPr lang="en-US" altLang="zh-CN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sp>
        <p:nvSpPr>
          <p:cNvPr id="6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sp>
        <p:nvSpPr>
          <p:cNvPr id="5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sp>
        <p:nvSpPr>
          <p:cNvPr id="8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altLang="zh-CN" smtClean="0"/>
              <a:t>USENIX Aunal Technical Conference</a:t>
            </a:r>
            <a:endParaRPr lang="zh-CN" altLang="en-US"/>
          </a:p>
        </p:txBody>
      </p:sp>
      <p:sp>
        <p:nvSpPr>
          <p:cNvPr id="8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altLang="zh-CN" smtClean="0"/>
              <a:t>July 12, 2018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smtClean="0"/>
              <a:t>March 8, 2023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276985" y="1203960"/>
            <a:ext cx="9638030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基于arm架构模块化操作系统内核的实时日志文件系统</a:t>
            </a:r>
            <a:endParaRPr lang="en-US" altLang="zh-CN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582070" y="3898099"/>
            <a:ext cx="302768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 smtClean="0">
                <a:latin typeface="Gill Sans MT" panose="020B0502020104020203" pitchFamily="34" charset="0"/>
                <a:ea typeface="华文新魏" panose="02010800040101010101" pitchFamily="2" charset="-122"/>
              </a:rPr>
              <a:t>汇报人：张益程</a:t>
            </a:r>
            <a:endParaRPr lang="zh-CN" altLang="en-US" sz="3200" dirty="0" smtClean="0">
              <a:latin typeface="Gill Sans MT" panose="020B0502020104020203" pitchFamily="34" charset="0"/>
              <a:ea typeface="华文新魏" panose="02010800040101010101" pitchFamily="2" charset="-122"/>
            </a:endParaRPr>
          </a:p>
          <a:p>
            <a:pPr algn="ctr"/>
            <a:r>
              <a:rPr lang="en-US" altLang="zh-CN" sz="3200" dirty="0" smtClean="0">
                <a:latin typeface="Gill Sans MT" panose="020B0502020104020203" pitchFamily="34" charset="0"/>
                <a:ea typeface="华文新魏" panose="02010800040101010101" pitchFamily="2" charset="-122"/>
              </a:rPr>
              <a:t>2023.3.10</a:t>
            </a:r>
            <a:endParaRPr lang="en-US" altLang="zh-CN" sz="3200" dirty="0" smtClean="0">
              <a:latin typeface="Gill Sans MT" panose="020B0502020104020203" pitchFamily="34" charset="0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838200" y="525957"/>
            <a:ext cx="10515600" cy="688515"/>
          </a:xfrm>
        </p:spPr>
        <p:txBody>
          <a:bodyPr/>
          <a:lstStyle/>
          <a:p>
            <a:r>
              <a:rPr lang="zh-CN" altLang="en-US" sz="2800" dirty="0" smtClean="0"/>
              <a:t>工作安排</a:t>
            </a:r>
            <a:endParaRPr lang="zh-CN" altLang="en-US" sz="2800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4</a:t>
            </a:r>
            <a:r>
              <a:rPr lang="zh-CN" altLang="en-US" dirty="0"/>
              <a:t>月前完成对</a:t>
            </a:r>
            <a:r>
              <a:rPr lang="en-US" altLang="zh-CN" dirty="0"/>
              <a:t>xv6-logfs</a:t>
            </a:r>
            <a:r>
              <a:rPr lang="zh-CN" altLang="en-US" dirty="0"/>
              <a:t>的</a:t>
            </a:r>
            <a:r>
              <a:rPr lang="zh-CN" altLang="en-US" dirty="0"/>
              <a:t>移植</a:t>
            </a:r>
            <a:endParaRPr lang="zh-CN" altLang="en-US" dirty="0"/>
          </a:p>
          <a:p>
            <a:r>
              <a:rPr lang="en-US" altLang="zh-CN" dirty="0"/>
              <a:t>4.15</a:t>
            </a:r>
            <a:r>
              <a:rPr lang="zh-CN" altLang="en-US" dirty="0"/>
              <a:t>前将文件系统接入到</a:t>
            </a:r>
            <a:r>
              <a:rPr lang="en-US" altLang="zh-CN" dirty="0"/>
              <a:t>ArceOS</a:t>
            </a:r>
            <a:r>
              <a:rPr lang="zh-CN" altLang="en-US" dirty="0"/>
              <a:t>中</a:t>
            </a:r>
            <a:endParaRPr lang="zh-CN" altLang="en-US" dirty="0"/>
          </a:p>
          <a:p>
            <a:r>
              <a:rPr lang="en-US" altLang="zh-CN" dirty="0"/>
              <a:t>5</a:t>
            </a:r>
            <a:r>
              <a:rPr lang="zh-CN" altLang="en-US" dirty="0"/>
              <a:t>月前完成功能</a:t>
            </a:r>
            <a:r>
              <a:rPr lang="zh-CN" altLang="en-US" dirty="0"/>
              <a:t>拓展</a:t>
            </a:r>
            <a:endParaRPr lang="zh-CN" altLang="en-US" dirty="0"/>
          </a:p>
          <a:p>
            <a:r>
              <a:rPr lang="en-US" altLang="zh-CN" dirty="0"/>
              <a:t>5</a:t>
            </a:r>
            <a:r>
              <a:rPr lang="zh-CN" altLang="en-US" dirty="0"/>
              <a:t>月进行文件系统功能性测试，</a:t>
            </a:r>
            <a:r>
              <a:rPr lang="zh-CN" altLang="en-US" dirty="0"/>
              <a:t>随后进行毕业论文的</a:t>
            </a:r>
            <a:r>
              <a:rPr lang="zh-CN" altLang="en-US" dirty="0"/>
              <a:t>书写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March 10, 2023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276985" y="1203960"/>
            <a:ext cx="9638030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基于arm架构模块化操作系统内核的实时日志文件系统</a:t>
            </a:r>
            <a:endParaRPr lang="en-US" altLang="zh-CN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582070" y="4585804"/>
            <a:ext cx="302768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 smtClean="0">
                <a:latin typeface="Gill Sans MT" panose="020B0502020104020203" pitchFamily="34" charset="0"/>
                <a:ea typeface="华文新魏" panose="02010800040101010101" pitchFamily="2" charset="-122"/>
              </a:rPr>
              <a:t>汇报人：张益程</a:t>
            </a:r>
            <a:endParaRPr lang="zh-CN" altLang="en-US" sz="3200" dirty="0" smtClean="0">
              <a:latin typeface="Gill Sans MT" panose="020B0502020104020203" pitchFamily="34" charset="0"/>
              <a:ea typeface="华文新魏" panose="02010800040101010101" pitchFamily="2" charset="-122"/>
            </a:endParaRPr>
          </a:p>
          <a:p>
            <a:pPr algn="ctr"/>
            <a:r>
              <a:rPr lang="en-US" altLang="zh-CN" sz="3200" dirty="0" smtClean="0">
                <a:latin typeface="Gill Sans MT" panose="020B0502020104020203" pitchFamily="34" charset="0"/>
                <a:ea typeface="华文新魏" panose="02010800040101010101" pitchFamily="2" charset="-122"/>
              </a:rPr>
              <a:t>2023.3.10</a:t>
            </a:r>
            <a:endParaRPr lang="en-US" altLang="zh-CN" sz="3200" dirty="0" smtClean="0">
              <a:latin typeface="Gill Sans MT" panose="020B0502020104020203" pitchFamily="34" charset="0"/>
              <a:ea typeface="华文新魏" panose="0201080004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55090" y="3171190"/>
            <a:ext cx="963803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Thank you for your attention!</a:t>
            </a:r>
            <a:endParaRPr lang="en-US" altLang="zh-C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276985" y="1203960"/>
            <a:ext cx="9638030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基于arm架构模块化操作系统内核的实时日志文件系统</a:t>
            </a:r>
            <a:endParaRPr lang="en-US" altLang="zh-CN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582070" y="3898099"/>
            <a:ext cx="302768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 smtClean="0">
                <a:latin typeface="Gill Sans MT" panose="020B0502020104020203" pitchFamily="34" charset="0"/>
                <a:ea typeface="华文新魏" panose="02010800040101010101" pitchFamily="2" charset="-122"/>
              </a:rPr>
              <a:t>汇报人：张益程</a:t>
            </a:r>
            <a:endParaRPr lang="zh-CN" altLang="en-US" sz="3200" dirty="0" smtClean="0">
              <a:latin typeface="Gill Sans MT" panose="020B0502020104020203" pitchFamily="34" charset="0"/>
              <a:ea typeface="华文新魏" panose="02010800040101010101" pitchFamily="2" charset="-122"/>
            </a:endParaRPr>
          </a:p>
          <a:p>
            <a:pPr algn="ctr"/>
            <a:r>
              <a:rPr lang="en-US" altLang="zh-CN" sz="3200" dirty="0" smtClean="0">
                <a:latin typeface="Gill Sans MT" panose="020B0502020104020203" pitchFamily="34" charset="0"/>
                <a:ea typeface="华文新魏" panose="02010800040101010101" pitchFamily="2" charset="-122"/>
              </a:rPr>
              <a:t>2023.3.10</a:t>
            </a:r>
            <a:endParaRPr lang="en-US" altLang="zh-CN" sz="3200" dirty="0" smtClean="0">
              <a:latin typeface="Gill Sans MT" panose="020B0502020104020203" pitchFamily="34" charset="0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3"/>
          <p:cNvGrpSpPr/>
          <p:nvPr/>
        </p:nvGrpSpPr>
        <p:grpSpPr bwMode="auto">
          <a:xfrm>
            <a:off x="1417460" y="1891523"/>
            <a:ext cx="762000" cy="665162"/>
            <a:chOff x="1110" y="2656"/>
            <a:chExt cx="1549" cy="1351"/>
          </a:xfrm>
        </p:grpSpPr>
        <p:sp>
          <p:nvSpPr>
            <p:cNvPr id="46" name="AutoShape 4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7" name="AutoShape 5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8" name="AutoShape 6"/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43" name="Line 11"/>
          <p:cNvSpPr>
            <a:spLocks noChangeShapeType="1"/>
          </p:cNvSpPr>
          <p:nvPr/>
        </p:nvSpPr>
        <p:spPr bwMode="auto">
          <a:xfrm>
            <a:off x="2027060" y="2501123"/>
            <a:ext cx="813816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44" name="Text Box 12"/>
          <p:cNvSpPr txBox="1">
            <a:spLocks noChangeArrowheads="1"/>
          </p:cNvSpPr>
          <p:nvPr/>
        </p:nvSpPr>
        <p:spPr bwMode="auto">
          <a:xfrm>
            <a:off x="2448700" y="2028048"/>
            <a:ext cx="140462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400" b="1" dirty="0" smtClean="0">
                <a:solidFill>
                  <a:schemeClr val="tx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课题</a:t>
            </a:r>
            <a:r>
              <a:rPr lang="zh-CN" altLang="en-US" sz="2400" b="1" dirty="0" smtClean="0">
                <a:solidFill>
                  <a:schemeClr val="tx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背景</a:t>
            </a:r>
            <a:endParaRPr lang="zh-CN" altLang="en-US" sz="2400" b="1" dirty="0" smtClean="0">
              <a:solidFill>
                <a:schemeClr val="tx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45" name="Text Box 13"/>
          <p:cNvSpPr txBox="1">
            <a:spLocks noChangeArrowheads="1"/>
          </p:cNvSpPr>
          <p:nvPr/>
        </p:nvSpPr>
        <p:spPr bwMode="gray">
          <a:xfrm>
            <a:off x="1612723" y="1989948"/>
            <a:ext cx="354013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1</a:t>
            </a:r>
            <a:endParaRPr lang="en-US" altLang="zh-CN" sz="2400" b="1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grpSp>
        <p:nvGrpSpPr>
          <p:cNvPr id="50" name="Group 7"/>
          <p:cNvGrpSpPr/>
          <p:nvPr/>
        </p:nvGrpSpPr>
        <p:grpSpPr bwMode="auto">
          <a:xfrm>
            <a:off x="1417460" y="2805923"/>
            <a:ext cx="762000" cy="665162"/>
            <a:chOff x="3174" y="2656"/>
            <a:chExt cx="1549" cy="1351"/>
          </a:xfrm>
        </p:grpSpPr>
        <p:sp>
          <p:nvSpPr>
            <p:cNvPr id="54" name="AutoShape 8"/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5" name="AutoShape 9"/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6" name="AutoShape 10"/>
            <p:cNvSpPr>
              <a:spLocks noChangeArrowheads="1"/>
            </p:cNvSpPr>
            <p:nvPr/>
          </p:nvSpPr>
          <p:spPr bwMode="gray">
            <a:xfrm>
              <a:off x="3264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51" name="Line 14"/>
          <p:cNvSpPr>
            <a:spLocks noChangeShapeType="1"/>
          </p:cNvSpPr>
          <p:nvPr/>
        </p:nvSpPr>
        <p:spPr bwMode="auto">
          <a:xfrm>
            <a:off x="2027060" y="3415523"/>
            <a:ext cx="813816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b="1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52" name="Text Box 15"/>
          <p:cNvSpPr txBox="1">
            <a:spLocks noChangeArrowheads="1"/>
          </p:cNvSpPr>
          <p:nvPr/>
        </p:nvSpPr>
        <p:spPr bwMode="auto">
          <a:xfrm>
            <a:off x="2438540" y="2882123"/>
            <a:ext cx="140462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课题</a:t>
            </a:r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内容</a:t>
            </a:r>
            <a:endParaRPr lang="zh-CN" altLang="en-US" sz="2400" b="1" dirty="0"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53" name="Text Box 16"/>
          <p:cNvSpPr txBox="1">
            <a:spLocks noChangeArrowheads="1"/>
          </p:cNvSpPr>
          <p:nvPr/>
        </p:nvSpPr>
        <p:spPr bwMode="gray">
          <a:xfrm>
            <a:off x="1612723" y="2904348"/>
            <a:ext cx="354013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2</a:t>
            </a:r>
            <a:endParaRPr lang="en-US" altLang="zh-CN" sz="2400" b="1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grpSp>
        <p:nvGrpSpPr>
          <p:cNvPr id="58" name="Group 17"/>
          <p:cNvGrpSpPr/>
          <p:nvPr/>
        </p:nvGrpSpPr>
        <p:grpSpPr bwMode="auto">
          <a:xfrm>
            <a:off x="1417460" y="3698098"/>
            <a:ext cx="762001" cy="665162"/>
            <a:chOff x="1110" y="2656"/>
            <a:chExt cx="1549" cy="1351"/>
          </a:xfrm>
        </p:grpSpPr>
        <p:sp>
          <p:nvSpPr>
            <p:cNvPr id="62" name="AutoShape 18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3" name="AutoShape 19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4" name="AutoShape 20"/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b="1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59" name="Line 25"/>
          <p:cNvSpPr>
            <a:spLocks noChangeShapeType="1"/>
          </p:cNvSpPr>
          <p:nvPr/>
        </p:nvSpPr>
        <p:spPr bwMode="auto">
          <a:xfrm>
            <a:off x="2027060" y="4307698"/>
            <a:ext cx="813816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b="1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60" name="Text Box 26"/>
          <p:cNvSpPr txBox="1">
            <a:spLocks noChangeArrowheads="1"/>
          </p:cNvSpPr>
          <p:nvPr/>
        </p:nvSpPr>
        <p:spPr bwMode="auto">
          <a:xfrm>
            <a:off x="2438540" y="3774298"/>
            <a:ext cx="140462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工作安排</a:t>
            </a:r>
            <a:endParaRPr lang="zh-CN" altLang="en-US" sz="2400" b="1" dirty="0"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61" name="Text Box 27"/>
          <p:cNvSpPr txBox="1">
            <a:spLocks noChangeArrowheads="1"/>
          </p:cNvSpPr>
          <p:nvPr/>
        </p:nvSpPr>
        <p:spPr bwMode="gray">
          <a:xfrm>
            <a:off x="1612723" y="3796523"/>
            <a:ext cx="354013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3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grpSp>
        <p:nvGrpSpPr>
          <p:cNvPr id="66" name="Group 21"/>
          <p:cNvGrpSpPr/>
          <p:nvPr/>
        </p:nvGrpSpPr>
        <p:grpSpPr bwMode="auto">
          <a:xfrm>
            <a:off x="1417460" y="4612498"/>
            <a:ext cx="762000" cy="665162"/>
            <a:chOff x="3174" y="2656"/>
            <a:chExt cx="1549" cy="1351"/>
          </a:xfrm>
        </p:grpSpPr>
        <p:sp>
          <p:nvSpPr>
            <p:cNvPr id="70" name="AutoShape 22"/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1" name="AutoShape 23"/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2" name="AutoShape 24"/>
            <p:cNvSpPr>
              <a:spLocks noChangeArrowheads="1"/>
            </p:cNvSpPr>
            <p:nvPr/>
          </p:nvSpPr>
          <p:spPr bwMode="gray">
            <a:xfrm>
              <a:off x="3264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>
                <a:latin typeface="Gill Sans MT" panose="020B0502020104020203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67" name="Line 28"/>
          <p:cNvSpPr>
            <a:spLocks noChangeShapeType="1"/>
          </p:cNvSpPr>
          <p:nvPr/>
        </p:nvSpPr>
        <p:spPr bwMode="auto">
          <a:xfrm>
            <a:off x="2027060" y="5222098"/>
            <a:ext cx="813816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>
              <a:latin typeface="Gill Sans MT" panose="020B0502020104020203" pitchFamily="34" charset="0"/>
              <a:cs typeface="Calibri" panose="020F0502020204030204" pitchFamily="34" charset="0"/>
            </a:endParaRPr>
          </a:p>
        </p:txBody>
      </p:sp>
      <p:sp>
        <p:nvSpPr>
          <p:cNvPr id="68" name="Text Box 29"/>
          <p:cNvSpPr txBox="1">
            <a:spLocks noChangeArrowheads="1"/>
          </p:cNvSpPr>
          <p:nvPr/>
        </p:nvSpPr>
        <p:spPr bwMode="auto">
          <a:xfrm>
            <a:off x="2438540" y="4688698"/>
            <a:ext cx="140462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当前</a:t>
            </a:r>
            <a:r>
              <a:rPr lang="zh-CN" altLang="en-US" sz="2400" b="1" dirty="0"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进展</a:t>
            </a:r>
            <a:endParaRPr lang="zh-CN" altLang="en-US" sz="2400" b="1" dirty="0"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69" name="Text Box 30"/>
          <p:cNvSpPr txBox="1">
            <a:spLocks noChangeArrowheads="1"/>
          </p:cNvSpPr>
          <p:nvPr/>
        </p:nvSpPr>
        <p:spPr bwMode="gray">
          <a:xfrm>
            <a:off x="1612723" y="4710923"/>
            <a:ext cx="354013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4</a:t>
            </a:r>
            <a:endParaRPr lang="en-US" altLang="zh-CN" sz="2400" b="1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内容概要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March 10, 2023</a:t>
            </a:r>
            <a:endParaRPr lang="zh-CN" altLang="en-US" dirty="0"/>
          </a:p>
        </p:txBody>
      </p:sp>
      <p:sp>
        <p:nvSpPr>
          <p:cNvPr id="89" name="Text Box 27"/>
          <p:cNvSpPr txBox="1">
            <a:spLocks noChangeArrowheads="1"/>
          </p:cNvSpPr>
          <p:nvPr/>
        </p:nvSpPr>
        <p:spPr bwMode="gray">
          <a:xfrm>
            <a:off x="1622237" y="5591068"/>
            <a:ext cx="354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zh-CN" sz="2400" b="1" dirty="0">
                <a:solidFill>
                  <a:schemeClr val="bg1"/>
                </a:solidFill>
                <a:latin typeface="Gill Sans MT" panose="020B0502020104020203" pitchFamily="34" charset="0"/>
                <a:ea typeface="宋体" pitchFamily="2" charset="-122"/>
                <a:cs typeface="Calibri" panose="020F0502020204030204" pitchFamily="34" charset="0"/>
              </a:rPr>
              <a:t>5</a:t>
            </a:r>
            <a:endParaRPr lang="en-US" altLang="zh-CN" sz="2400" b="1" dirty="0">
              <a:solidFill>
                <a:schemeClr val="bg1"/>
              </a:solidFill>
              <a:latin typeface="Gill Sans MT" panose="020B0502020104020203" pitchFamily="34" charset="0"/>
              <a:ea typeface="宋体" pitchFamily="2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838200" y="525957"/>
            <a:ext cx="10515600" cy="688515"/>
          </a:xfrm>
        </p:spPr>
        <p:txBody>
          <a:bodyPr/>
          <a:lstStyle/>
          <a:p>
            <a:r>
              <a:rPr lang="zh-CN" altLang="en-US" sz="2800" dirty="0" smtClean="0"/>
              <a:t>课题背景</a:t>
            </a:r>
            <a:endParaRPr lang="en-US" altLang="zh-CN" sz="2800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Unikernel</a:t>
            </a:r>
            <a:endParaRPr lang="en-US" dirty="0"/>
          </a:p>
          <a:p>
            <a:pPr lvl="1"/>
            <a:r>
              <a:rPr lang="en-US" dirty="0"/>
              <a:t>一个单一内存空间的内核镜像，其中只能有一个应用在运行</a:t>
            </a:r>
            <a:endParaRPr lang="en-US" dirty="0"/>
          </a:p>
          <a:p>
            <a:pPr lvl="1"/>
            <a:r>
              <a:rPr lang="zh-CN" altLang="en-US" dirty="0"/>
              <a:t>优势：内核镜像大小很小，</a:t>
            </a:r>
            <a:r>
              <a:rPr lang="zh-CN" altLang="en-US" dirty="0">
                <a:sym typeface="+mn-ea"/>
              </a:rPr>
              <a:t>高度优化，</a:t>
            </a:r>
            <a:r>
              <a:rPr lang="zh-CN" altLang="en-US" dirty="0"/>
              <a:t>启动速度和</a:t>
            </a:r>
            <a:r>
              <a:rPr lang="zh-CN" altLang="en-US" dirty="0"/>
              <a:t>运行速度很快，更加的安全</a:t>
            </a:r>
            <a:endParaRPr lang="zh-CN" altLang="en-US" dirty="0"/>
          </a:p>
          <a:p>
            <a:pPr lvl="1"/>
            <a:r>
              <a:rPr lang="zh-CN" altLang="en-US" dirty="0"/>
              <a:t>劣势：制作困难，针对不同应用需要生成不同的</a:t>
            </a:r>
            <a:r>
              <a:rPr lang="en-US" altLang="zh-CN" dirty="0"/>
              <a:t>Unikernel</a:t>
            </a:r>
            <a:r>
              <a:rPr lang="zh-CN" altLang="en-US" dirty="0"/>
              <a:t>，耗时耗力，</a:t>
            </a:r>
            <a:r>
              <a:rPr lang="zh-CN" altLang="en-US" dirty="0"/>
              <a:t>难以推广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March 10, 2023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9435" y="3480435"/>
            <a:ext cx="8778875" cy="32410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838200" y="525957"/>
            <a:ext cx="10515600" cy="688515"/>
          </a:xfrm>
        </p:spPr>
        <p:txBody>
          <a:bodyPr/>
          <a:lstStyle/>
          <a:p>
            <a:r>
              <a:rPr lang="zh-CN" altLang="en-US" sz="2800" dirty="0" smtClean="0"/>
              <a:t>课题背景</a:t>
            </a:r>
            <a:endParaRPr lang="en-US" altLang="zh-CN" sz="2800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模块化操作系统</a:t>
            </a:r>
            <a:endParaRPr lang="zh-CN" altLang="en-US" dirty="0"/>
          </a:p>
          <a:p>
            <a:pPr lvl="1"/>
            <a:r>
              <a:rPr lang="zh-CN" altLang="en-US" sz="2400" dirty="0"/>
              <a:t>用于生成不同的</a:t>
            </a:r>
            <a:r>
              <a:rPr lang="en-US" altLang="zh-CN" sz="2400" dirty="0"/>
              <a:t>Unikernel</a:t>
            </a:r>
            <a:endParaRPr lang="en-US" dirty="0"/>
          </a:p>
          <a:p>
            <a:pPr lvl="1"/>
            <a:r>
              <a:rPr lang="zh-CN" altLang="en-US" dirty="0"/>
              <a:t>将操作系统的各个组成部分用库的形式实现，通过设置编译时的条件，选取不同的组件编译出对应的</a:t>
            </a:r>
            <a:r>
              <a:rPr lang="en-US" altLang="zh-CN" dirty="0"/>
              <a:t>Unikernel</a:t>
            </a:r>
            <a:endParaRPr lang="en-US" altLang="zh-CN" dirty="0"/>
          </a:p>
          <a:p>
            <a:pPr lvl="1"/>
            <a:r>
              <a:rPr lang="zh-CN" altLang="en-US" dirty="0"/>
              <a:t>不同于</a:t>
            </a:r>
            <a:r>
              <a:rPr lang="en-US" altLang="zh-CN" dirty="0"/>
              <a:t>Linux</a:t>
            </a:r>
            <a:r>
              <a:rPr lang="zh-CN" altLang="en-US" dirty="0"/>
              <a:t>内核的组成部分间有强的依赖关系，模块化操作系统的各个组件之间耦合</a:t>
            </a:r>
            <a:r>
              <a:rPr lang="zh-CN" altLang="en-US" dirty="0"/>
              <a:t>松散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March 8, 2023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" y="3599180"/>
            <a:ext cx="4875530" cy="32588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410" y="3319780"/>
            <a:ext cx="4874895" cy="15944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080" y="4914265"/>
            <a:ext cx="2199640" cy="1790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838200" y="525957"/>
            <a:ext cx="10515600" cy="688515"/>
          </a:xfrm>
        </p:spPr>
        <p:txBody>
          <a:bodyPr/>
          <a:lstStyle/>
          <a:p>
            <a:r>
              <a:rPr lang="zh-CN" altLang="en-US" sz="2800" dirty="0" smtClean="0"/>
              <a:t>课题背景</a:t>
            </a:r>
            <a:endParaRPr lang="en-US" altLang="zh-CN" sz="2800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Rust</a:t>
            </a:r>
            <a:r>
              <a:rPr lang="zh-CN" altLang="en-US" dirty="0"/>
              <a:t>语言</a:t>
            </a:r>
            <a:endParaRPr lang="zh-CN" altLang="en-US" dirty="0"/>
          </a:p>
          <a:p>
            <a:pPr lvl="1"/>
            <a:r>
              <a:rPr lang="zh-CN" altLang="en-US" dirty="0"/>
              <a:t>与</a:t>
            </a:r>
            <a:r>
              <a:rPr lang="en-US" altLang="zh-CN" dirty="0"/>
              <a:t>C</a:t>
            </a:r>
            <a:r>
              <a:rPr lang="zh-CN" altLang="en-US" dirty="0"/>
              <a:t>的性能不相上下</a:t>
            </a:r>
            <a:endParaRPr lang="zh-CN" altLang="en-US" dirty="0"/>
          </a:p>
          <a:p>
            <a:pPr lvl="1"/>
            <a:r>
              <a:rPr lang="zh-CN" altLang="en-US" dirty="0"/>
              <a:t>安全性高，内存带来的错误少</a:t>
            </a:r>
            <a:endParaRPr lang="zh-CN" altLang="en-US" dirty="0"/>
          </a:p>
          <a:p>
            <a:pPr lvl="1"/>
            <a:r>
              <a:rPr lang="zh-CN" altLang="en-US" dirty="0"/>
              <a:t>易于模块化编程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March 10, 2023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65520" y="1214755"/>
            <a:ext cx="5553710" cy="3954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838200" y="525957"/>
            <a:ext cx="10515600" cy="688515"/>
          </a:xfrm>
        </p:spPr>
        <p:txBody>
          <a:bodyPr/>
          <a:lstStyle/>
          <a:p>
            <a:r>
              <a:rPr lang="zh-CN" altLang="en-US" sz="2800" dirty="0" smtClean="0"/>
              <a:t>课题</a:t>
            </a:r>
            <a:r>
              <a:rPr lang="zh-CN" altLang="en-US" sz="2800" dirty="0" smtClean="0"/>
              <a:t>内容</a:t>
            </a:r>
            <a:endParaRPr lang="zh-CN" altLang="en-US" sz="2800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ym typeface="+mn-ea"/>
              </a:rPr>
              <a:t>采用</a:t>
            </a:r>
            <a:r>
              <a:rPr lang="en-US" altLang="zh-CN" sz="2800" dirty="0">
                <a:sym typeface="+mn-ea"/>
              </a:rPr>
              <a:t>Rust</a:t>
            </a:r>
            <a:r>
              <a:rPr lang="zh-CN" altLang="en-US" sz="2800" dirty="0">
                <a:sym typeface="+mn-ea"/>
              </a:rPr>
              <a:t>语言参考</a:t>
            </a:r>
            <a:r>
              <a:rPr lang="en-US" altLang="zh-CN" sz="2800" dirty="0">
                <a:sym typeface="+mn-ea"/>
              </a:rPr>
              <a:t> Xv6 Log-FS</a:t>
            </a:r>
            <a:r>
              <a:rPr lang="zh-CN" altLang="en-US" sz="2800" dirty="0">
                <a:sym typeface="+mn-ea"/>
              </a:rPr>
              <a:t>编写日志文件系统，随后将其接入到模块化单内核操作系统</a:t>
            </a:r>
            <a:r>
              <a:rPr lang="en-US" altLang="zh-CN" sz="2800" dirty="0">
                <a:sym typeface="+mn-ea"/>
              </a:rPr>
              <a:t>ArceOS</a:t>
            </a:r>
            <a:r>
              <a:rPr lang="zh-CN" altLang="en-US" sz="2800" dirty="0">
                <a:sym typeface="+mn-ea"/>
              </a:rPr>
              <a:t>中，根据文件系统的使用需求在</a:t>
            </a:r>
            <a:r>
              <a:rPr lang="en-US" altLang="zh-CN" sz="2800" dirty="0">
                <a:sym typeface="+mn-ea"/>
              </a:rPr>
              <a:t>Xv6 Log-FS</a:t>
            </a:r>
            <a:r>
              <a:rPr lang="zh-CN" altLang="en-US" sz="2800" dirty="0">
                <a:sym typeface="+mn-ea"/>
              </a:rPr>
              <a:t>的基础上进行功能拓展，最后参考</a:t>
            </a:r>
            <a:r>
              <a:rPr lang="en-US" altLang="zh-CN" sz="2800" dirty="0">
                <a:sym typeface="+mn-ea"/>
              </a:rPr>
              <a:t>pjdfstest</a:t>
            </a:r>
            <a:r>
              <a:rPr lang="zh-CN" altLang="en-US" sz="2800" dirty="0">
                <a:sym typeface="+mn-ea"/>
              </a:rPr>
              <a:t>书写若干测试用例并全部通过。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March 10, 2023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838200" y="525957"/>
            <a:ext cx="10515600" cy="688515"/>
          </a:xfrm>
        </p:spPr>
        <p:txBody>
          <a:bodyPr/>
          <a:lstStyle/>
          <a:p>
            <a:r>
              <a:rPr lang="zh-CN" altLang="en-US" sz="2800" dirty="0" smtClean="0"/>
              <a:t>课题</a:t>
            </a:r>
            <a:r>
              <a:rPr lang="zh-CN" altLang="en-US" sz="2800" dirty="0" smtClean="0"/>
              <a:t>内容</a:t>
            </a:r>
            <a:endParaRPr lang="zh-CN" altLang="en-US" sz="2800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arceos</a:t>
            </a:r>
            <a:endParaRPr lang="en-US" altLang="zh-CN" dirty="0"/>
          </a:p>
          <a:p>
            <a:pPr lvl="1"/>
            <a:r>
              <a:rPr lang="zh-CN" altLang="en-US" dirty="0"/>
              <a:t>一个用</a:t>
            </a:r>
            <a:r>
              <a:rPr lang="en-US" altLang="zh-CN" dirty="0"/>
              <a:t>Rust</a:t>
            </a:r>
            <a:r>
              <a:rPr lang="zh-CN" altLang="en-US" dirty="0"/>
              <a:t>实现的模块化</a:t>
            </a:r>
            <a:r>
              <a:rPr lang="zh-CN" altLang="en-US" dirty="0"/>
              <a:t>操作系统</a:t>
            </a:r>
            <a:endParaRPr lang="zh-CN" altLang="en-US" dirty="0"/>
          </a:p>
          <a:p>
            <a:pPr lvl="1"/>
            <a:r>
              <a:rPr lang="en-US" altLang="zh-CN" dirty="0"/>
              <a:t>crate</a:t>
            </a:r>
            <a:r>
              <a:rPr lang="zh-CN" altLang="en-US" dirty="0"/>
              <a:t>部分：与内核分离的不同组件的</a:t>
            </a:r>
            <a:r>
              <a:rPr lang="zh-CN" altLang="en-US" dirty="0"/>
              <a:t>多种实现</a:t>
            </a:r>
            <a:endParaRPr lang="zh-CN" altLang="en-US" dirty="0"/>
          </a:p>
          <a:p>
            <a:pPr lvl="1"/>
            <a:r>
              <a:rPr lang="en-US" altLang="zh-CN" dirty="0"/>
              <a:t>module</a:t>
            </a:r>
            <a:r>
              <a:rPr lang="zh-CN" altLang="en-US" dirty="0"/>
              <a:t>部分：其中的各个组件提供内核运行的核心部分，封装并调用</a:t>
            </a:r>
            <a:r>
              <a:rPr lang="en-US" altLang="zh-CN" dirty="0"/>
              <a:t>crate</a:t>
            </a:r>
            <a:r>
              <a:rPr lang="zh-CN" altLang="en-US" dirty="0"/>
              <a:t>部分中的内容，不同的编译选项设置会使用不同的</a:t>
            </a:r>
            <a:r>
              <a:rPr lang="en-US" altLang="zh-CN" dirty="0"/>
              <a:t>crate</a:t>
            </a:r>
            <a:r>
              <a:rPr lang="zh-CN" altLang="en-US" dirty="0"/>
              <a:t>中的</a:t>
            </a:r>
            <a:r>
              <a:rPr lang="zh-CN" altLang="en-US" dirty="0"/>
              <a:t>代码实现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March 10, 2023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2045" y="3210560"/>
            <a:ext cx="8247380" cy="36474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838200" y="525957"/>
            <a:ext cx="10515600" cy="688515"/>
          </a:xfrm>
        </p:spPr>
        <p:txBody>
          <a:bodyPr/>
          <a:lstStyle/>
          <a:p>
            <a:r>
              <a:rPr lang="zh-CN" altLang="en-US" sz="2800" dirty="0" smtClean="0"/>
              <a:t>课题</a:t>
            </a:r>
            <a:r>
              <a:rPr lang="zh-CN" altLang="en-US" sz="2800" dirty="0" smtClean="0"/>
              <a:t>内容</a:t>
            </a:r>
            <a:endParaRPr lang="zh-CN" altLang="en-US" sz="2800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xv6 log-</a:t>
            </a:r>
            <a:r>
              <a:rPr lang="en-US" altLang="zh-CN" dirty="0"/>
              <a:t>fs</a:t>
            </a:r>
            <a:endParaRPr lang="en-US" altLang="zh-CN" dirty="0"/>
          </a:p>
          <a:p>
            <a:pPr lvl="1"/>
            <a:r>
              <a:rPr lang="zh-CN" altLang="en-US" dirty="0"/>
              <a:t>xv6是MIT 6.828课程为教学用c++实现的一个简单的类unix操作系统，xv6 log-fs是为其设计的一个实时日志文件系统，支持掉电重启时的故障恢复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March 8, 2023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2785" y="2722880"/>
            <a:ext cx="3033395" cy="330962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0345" y="2446655"/>
            <a:ext cx="7600950" cy="42583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" y="6032500"/>
            <a:ext cx="6191250" cy="825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PP_MARK_KEY" val="21b6002e-a6fd-4160-beb9-4b52ec275fd4"/>
  <p:tag name="COMMONDATA" val="eyJoZGlkIjoiNGEwNGI2N2QzOGVlNWQ1MjI2NTllMWQwODJmODFjNjE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Times New Roman"/>
        <a:ea typeface="华康俪金黑W8(P)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bg1">
              <a:lumMod val="6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970</Words>
  <Application>WPS 表格</Application>
  <PresentationFormat>宽屏</PresentationFormat>
  <Paragraphs>99</Paragraphs>
  <Slides>11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0" baseType="lpstr">
      <vt:lpstr>Arial</vt:lpstr>
      <vt:lpstr>宋体</vt:lpstr>
      <vt:lpstr>Wingdings</vt:lpstr>
      <vt:lpstr>Gill Sans MT</vt:lpstr>
      <vt:lpstr>苹方-简</vt:lpstr>
      <vt:lpstr>华文新魏</vt:lpstr>
      <vt:lpstr>Calibri</vt:lpstr>
      <vt:lpstr>微软雅黑</vt:lpstr>
      <vt:lpstr>汉仪旗黑</vt:lpstr>
      <vt:lpstr>宋体-简</vt:lpstr>
      <vt:lpstr>微软雅黑</vt:lpstr>
      <vt:lpstr>宋体</vt:lpstr>
      <vt:lpstr>Arial Unicode MS</vt:lpstr>
      <vt:lpstr>Helvetica Neue</vt:lpstr>
      <vt:lpstr>汉仪书宋二KW</vt:lpstr>
      <vt:lpstr>Times New Roman</vt:lpstr>
      <vt:lpstr>华康俪金黑W8(P)</vt:lpstr>
      <vt:lpstr>汉仪中黑KW</vt:lpstr>
      <vt:lpstr>Office 主题</vt:lpstr>
      <vt:lpstr>PowerPoint 演示文稿</vt:lpstr>
      <vt:lpstr>PowerPoint 演示文稿</vt:lpstr>
      <vt:lpstr>内容概要</vt:lpstr>
      <vt:lpstr>课题背景</vt:lpstr>
      <vt:lpstr>课题背景</vt:lpstr>
      <vt:lpstr>课题背景</vt:lpstr>
      <vt:lpstr>课题内容</vt:lpstr>
      <vt:lpstr>课题内容</vt:lpstr>
      <vt:lpstr>课题内容</vt:lpstr>
      <vt:lpstr>工作安排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 Li</dc:creator>
  <cp:lastModifiedBy>Zonda</cp:lastModifiedBy>
  <cp:revision>552</cp:revision>
  <cp:lastPrinted>2023-06-11T08:59:12Z</cp:lastPrinted>
  <dcterms:created xsi:type="dcterms:W3CDTF">2023-06-11T08:59:12Z</dcterms:created>
  <dcterms:modified xsi:type="dcterms:W3CDTF">2023-06-11T08:59:12Z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19820BA5E46F7CA544C347640C1B9C13_43</vt:lpwstr>
  </property>
  <property fmtid="{D5CDD505-2E9C-101B-9397-08002B2CF9AE}" pid="3" name="KSOProductBuildVer">
    <vt:lpwstr>2052-5.4.1.7920</vt:lpwstr>
  </property>
</Properties>
</file>

<file path=docProps/thumbnail.jpeg>
</file>